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256" r:id="rId2"/>
    <p:sldId id="272" r:id="rId3"/>
    <p:sldId id="270" r:id="rId4"/>
    <p:sldId id="271" r:id="rId5"/>
    <p:sldId id="257" r:id="rId6"/>
    <p:sldId id="258" r:id="rId7"/>
    <p:sldId id="259" r:id="rId8"/>
    <p:sldId id="274" r:id="rId9"/>
    <p:sldId id="275" r:id="rId10"/>
    <p:sldId id="276" r:id="rId11"/>
    <p:sldId id="277" r:id="rId12"/>
    <p:sldId id="279" r:id="rId13"/>
    <p:sldId id="278" r:id="rId14"/>
    <p:sldId id="280" r:id="rId15"/>
    <p:sldId id="281" r:id="rId16"/>
    <p:sldId id="282" r:id="rId17"/>
    <p:sldId id="283" r:id="rId18"/>
    <p:sldId id="268" r:id="rId19"/>
    <p:sldId id="267" r:id="rId20"/>
    <p:sldId id="26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W. Morales" initials="JWM" lastIdx="0" clrIdx="0">
    <p:extLst>
      <p:ext uri="{19B8F6BF-5375-455C-9EA6-DF929625EA0E}">
        <p15:presenceInfo xmlns:p15="http://schemas.microsoft.com/office/powerpoint/2012/main" userId="S-1-5-21-2064399079-1379027982-316617838-70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28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1T14:59:24.8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0,'3269'0'0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31T15:46:11.6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0 147,'89'-19,"8"13,-53 4,57-10,-36 4,0 3,123 7,-67 0,80 0,217-5,-250-13,-99 7,-15 3,170-11,1761 18,-1898 3,149 28,-164-21,271 58,-243-52,167 34,-164-36,-23-6,-10 0,-1-4,119-7,-65-1,-54 0,101-18,-59 6,122 7,-157 8,99-11,-100 0,10-2,124-3,7 18,202-3,-270-11,42-1,-128 13,36 1,132-16,-121 3,81-15,-98 9,148-9,-60 4,-117 12,83-2,-121 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31T15:46:12.5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 0,'-4'0,"-2"0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31T15:46:12.7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1T15:46:20.9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10329 0 0,'-10329'73'0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1T15:46:31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0 121 0,'4693'-121'0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1T15:46:35.6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654 144 0,'-654'-144'0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1T20:36:02.9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 0,'5782'-24'0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31T20:39:22.15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0 145 0,'5757'-145'0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CBB594-88F6-4FDE-8597-82ABE05539B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A1DCCA-2D7C-4840-81BC-62C84985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EF5FD-602F-C532-2B26-46EA87F6B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FAA270-7AFE-A1B1-4B14-29152490E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51DE9-9A65-70EB-3AA0-7516FC0FF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85443-9F34-7A11-99BC-D31665C41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9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C12BF-E9B8-4671-4C90-BBCEEB50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D17C3-1B43-C50D-41A8-A24F3038C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3B9D7-14F5-B63B-4C6D-FCBF2A9EF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product of the National Automobile Dealers Association, NADA has unique access to vast amounts of dealer sales data, giving their valuations a strong, insider perspective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D21BB-8333-4A7F-0138-F581C1AE9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76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9AA75-88AF-7990-A2BE-C35775D96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D0F91-8BA6-8FBE-1539-B2F4A3F75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F7A0C1-39D4-FBD7-F252-81A5B082A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0820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Agricultural, ALL Furniture &amp; Fixture, All Office, All Restaurant, All Retail, All Signage, Doctor's Office, Exercise Eqpt (non-digital), Light Manufacturing, Mobile, Movie Theater, Warehouse Eqpt</a:t>
            </a:r>
            <a:r>
              <a:rPr lang="en-US" dirty="0">
                <a:effectLst/>
              </a:rPr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1020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 Ground Tanks, Auto Repair, Bakeries &amp; Confectionaries, Barber, Beauty Salon, Broadcasting Eqpt, Dry Cleaning, Hospital Equipment, Large Tools (all trades), Mortuary &amp; Embalming, Portable tanks, Spa, Warehouse Eqpt, X-ray eqpt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1520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Aircraft Manufacturing,  Breweries, Cranes, Eyeglass Manufacturing, Heavy Manufacturing, Meat Packing, Wooden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Billbards</a:t>
            </a:r>
            <a:r>
              <a:rPr lang="en-US" dirty="0">
                <a:effectLst/>
              </a:rPr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Petroleum Exploration, Petroleum Refining, Quarry Eqpt, Bank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Eqpt,Utilty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Amusement Park Rides, Metal Billboards, Firearms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75B84-2746-15A8-81BB-5AD9D6CD2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37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6704F-599E-5422-8795-A48787A0B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F93C4-5F82-2313-C805-E2F837CE7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F525F-D476-BB09-A2FE-CB1B707F2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899B0-6402-0DC3-BB44-3EAEDCD36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8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0DA2F-E90B-B1ED-BBF2-4CBC4A309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BBD51-DABE-8C72-9F22-3BB43B5ED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9A1FC-FE4B-57F4-06C8-9B256924A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723A7-6106-5C5F-B03E-31447A1C0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8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request an extension?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6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Business Personal Property?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23CA5-9DCD-5BE5-F47A-E2DD6BDD5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958C78-47EB-4ADE-BBCC-98B508D00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ADC22-5D46-EDDE-3991-E341E7665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24B51-ACD4-6000-3890-AB2F72F3C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5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BAC78-C6B4-B174-CCE0-844E608D3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98765B-B910-A687-BE88-A6700A8BB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E5892-2AFC-2A00-ED28-688830088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You check </a:t>
            </a:r>
            <a:r>
              <a:rPr lang="en-US" b="1" dirty="0"/>
              <a:t>one box</a:t>
            </a:r>
            <a:r>
              <a:rPr lang="en-US" dirty="0"/>
              <a:t> that best describes you:</a:t>
            </a:r>
          </a:p>
          <a:p>
            <a:r>
              <a:rPr lang="en-US" b="1" dirty="0"/>
              <a:t>Owner, employee, or employee of an affiliated entity of the owner</a:t>
            </a:r>
            <a:br>
              <a:rPr lang="en-US" dirty="0"/>
            </a:br>
            <a:r>
              <a:rPr lang="en-US" dirty="0"/>
              <a:t>→ You own the property, or you work for the owner (or a company connected to the owner).</a:t>
            </a:r>
          </a:p>
          <a:p>
            <a:r>
              <a:rPr lang="en-US" b="1" dirty="0"/>
              <a:t>Authorized Agent</a:t>
            </a:r>
            <a:br>
              <a:rPr lang="en-US" dirty="0"/>
            </a:br>
            <a:r>
              <a:rPr lang="en-US" dirty="0"/>
              <a:t>→ You’re allowed to act on behalf of the owner (for example, a property manager or representative).</a:t>
            </a:r>
          </a:p>
          <a:p>
            <a:r>
              <a:rPr lang="en-US" b="1" dirty="0"/>
              <a:t>Fiduciary</a:t>
            </a:r>
            <a:br>
              <a:rPr lang="en-US" dirty="0"/>
            </a:br>
            <a:r>
              <a:rPr lang="en-US" dirty="0"/>
              <a:t>→ You are legally responsible for managing someone else’s property or assets (like a trustee, executor, or guardian).</a:t>
            </a:r>
          </a:p>
          <a:p>
            <a:r>
              <a:rPr lang="en-US" b="1" dirty="0"/>
              <a:t>Secured Party</a:t>
            </a:r>
            <a:br>
              <a:rPr lang="en-US" dirty="0"/>
            </a:br>
            <a:r>
              <a:rPr lang="en-US" dirty="0"/>
              <a:t>→ You are a lender or creditor who has a legal claim or lien on the property (for example, a bank).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443CC-E927-A4DD-70FC-5CC0903F5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38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A1912-1135-4278-D178-5726F0D50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A8DF8-8B76-CC68-B734-A41189650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4320B-EDA9-4BF9-D9F9-A76C72D54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95EB0-5038-A812-BD83-642E64087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46753-81A6-2298-9F76-57D2C785B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79218-5EEF-5EF1-F516-05EA423A0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57ADB1-E10F-A739-1174-EF086855C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Notary requirement (important)</a:t>
            </a:r>
          </a:p>
          <a:p>
            <a:r>
              <a:rPr lang="en-US" dirty="0"/>
              <a:t>The signature </a:t>
            </a:r>
            <a:r>
              <a:rPr lang="en-US" b="1" dirty="0"/>
              <a:t>must be notarized</a:t>
            </a:r>
            <a:r>
              <a:rPr lang="en-US" dirty="0"/>
              <a:t> </a:t>
            </a:r>
            <a:r>
              <a:rPr lang="en-US" i="1" dirty="0"/>
              <a:t>unless</a:t>
            </a:r>
            <a:r>
              <a:rPr lang="en-US" dirty="0"/>
              <a:t>:</a:t>
            </a:r>
          </a:p>
          <a:p>
            <a:r>
              <a:rPr lang="en-US" dirty="0"/>
              <a:t>You are the </a:t>
            </a:r>
            <a:r>
              <a:rPr lang="en-US" b="1" dirty="0"/>
              <a:t>property owner</a:t>
            </a:r>
            <a:r>
              <a:rPr lang="en-US" dirty="0"/>
              <a:t>, or</a:t>
            </a:r>
          </a:p>
          <a:p>
            <a:r>
              <a:rPr lang="en-US" dirty="0"/>
              <a:t>You are an </a:t>
            </a:r>
            <a:r>
              <a:rPr lang="en-US" b="1" dirty="0"/>
              <a:t>employee of the owner</a:t>
            </a:r>
            <a:r>
              <a:rPr lang="en-US" dirty="0"/>
              <a:t>, or</a:t>
            </a:r>
          </a:p>
          <a:p>
            <a:r>
              <a:rPr lang="en-US" dirty="0"/>
              <a:t>You are filing in good faith and estimating the total value at </a:t>
            </a:r>
            <a:r>
              <a:rPr lang="en-US" b="1" dirty="0"/>
              <a:t>$150,000 or less</a:t>
            </a:r>
            <a:r>
              <a:rPr lang="en-US" dirty="0"/>
              <a:t>, or</a:t>
            </a:r>
          </a:p>
          <a:p>
            <a:r>
              <a:rPr lang="en-US" dirty="0"/>
              <a:t>You are a </a:t>
            </a:r>
            <a:r>
              <a:rPr lang="en-US" b="1" dirty="0"/>
              <a:t>secured party</a:t>
            </a:r>
            <a:r>
              <a:rPr lang="en-US" dirty="0"/>
              <a:t> as defined by Texas tax law.</a:t>
            </a:r>
          </a:p>
          <a:p>
            <a:r>
              <a:rPr lang="en-US" dirty="0"/>
              <a:t>👉 If you </a:t>
            </a:r>
            <a:r>
              <a:rPr lang="en-US" b="1" dirty="0"/>
              <a:t>don’t fall into those categories</a:t>
            </a:r>
            <a:r>
              <a:rPr lang="en-US" dirty="0"/>
              <a:t>, you’ll need a </a:t>
            </a:r>
            <a:r>
              <a:rPr lang="en-US" b="1" dirty="0"/>
              <a:t>notary public</a:t>
            </a:r>
            <a:r>
              <a:rPr lang="en-US" dirty="0"/>
              <a:t> to witness and stamp your signature.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11150-2B91-C52C-3A15-B1DCFE99E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8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4E8BC-1A10-F118-5FF1-5826AA30A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08047-F416-C7F0-98D7-AB8A30B06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40DC4-B068-B4DD-BF1E-D713D28F6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EC53C-CBEF-87E6-32E6-1CF34AE93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DCCA-2D7C-4840-81BC-62C8498590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3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C81FFEB-2D48-468F-8C37-0E61B40E46A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DC36B6F-28AB-47B0-BC59-A8C90ED97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FFEB-2D48-468F-8C37-0E61B40E46A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6B6F-28AB-47B0-BC59-A8C90ED97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FFEB-2D48-468F-8C37-0E61B40E46A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6B6F-28AB-47B0-BC59-A8C90ED97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FFEB-2D48-468F-8C37-0E61B40E46A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6B6F-28AB-47B0-BC59-A8C90ED97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FFEB-2D48-468F-8C37-0E61B40E46A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6B6F-28AB-47B0-BC59-A8C90ED97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FFEB-2D48-468F-8C37-0E61B40E46A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6B6F-28AB-47B0-BC59-A8C90ED973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FFEB-2D48-468F-8C37-0E61B40E46A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6B6F-28AB-47B0-BC59-A8C90ED973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FFEB-2D48-468F-8C37-0E61B40E46A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6B6F-28AB-47B0-BC59-A8C90ED97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FFEB-2D48-468F-8C37-0E61B40E46A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6B6F-28AB-47B0-BC59-A8C90ED97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C81FFEB-2D48-468F-8C37-0E61B40E46A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DC36B6F-28AB-47B0-BC59-A8C90ED97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C81FFEB-2D48-468F-8C37-0E61B40E46A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DC36B6F-28AB-47B0-BC59-A8C90ED97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C81FFEB-2D48-468F-8C37-0E61B40E46A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C36B6F-28AB-47B0-BC59-A8C90ED973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3.png"/><Relationship Id="rId1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elp.bcad.org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customXml" Target="../ink/ink9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cad.org/forms/" TargetMode="External"/><Relationship Id="rId2" Type="http://schemas.openxmlformats.org/officeDocument/2006/relationships/hyperlink" Target="https://bcad.org/wp-content/uploads/2025/12/50-144_BPP_Rendition_Of_Taxable_251217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elp.bcad.org/" TargetMode="External"/><Relationship Id="rId4" Type="http://schemas.openxmlformats.org/officeDocument/2006/relationships/hyperlink" Target="http://www.bcad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133600"/>
          </a:xfrm>
        </p:spPr>
        <p:txBody>
          <a:bodyPr anchor="ctr">
            <a:normAutofit fontScale="70000" lnSpcReduction="20000"/>
          </a:bodyPr>
          <a:lstStyle/>
          <a:p>
            <a:r>
              <a:rPr lang="en-US" sz="4300" dirty="0">
                <a:solidFill>
                  <a:schemeClr val="tx1"/>
                </a:solidFill>
                <a:latin typeface="+mj-lt"/>
              </a:rPr>
              <a:t>How to Complete a </a:t>
            </a:r>
          </a:p>
          <a:p>
            <a:r>
              <a:rPr lang="en-US" sz="4300" dirty="0">
                <a:solidFill>
                  <a:schemeClr val="tx1"/>
                </a:solidFill>
                <a:latin typeface="+mj-lt"/>
              </a:rPr>
              <a:t>Business Personal Property </a:t>
            </a:r>
          </a:p>
          <a:p>
            <a:r>
              <a:rPr lang="en-US" sz="4300" dirty="0">
                <a:solidFill>
                  <a:schemeClr val="tx1"/>
                </a:solidFill>
                <a:latin typeface="+mj-lt"/>
              </a:rPr>
              <a:t>Rendition Form</a:t>
            </a:r>
          </a:p>
          <a:p>
            <a:endParaRPr lang="en-US" sz="3200" dirty="0">
              <a:solidFill>
                <a:schemeClr val="tx1"/>
              </a:solidFill>
              <a:latin typeface="+mj-lt"/>
            </a:endParaRPr>
          </a:p>
          <a:p>
            <a:r>
              <a:rPr lang="en-US" sz="3200" i="1" dirty="0">
                <a:solidFill>
                  <a:schemeClr val="tx1"/>
                </a:solidFill>
                <a:latin typeface="+mj-lt"/>
              </a:rPr>
              <a:t>For business owners in Bexar County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B95AB1-F72C-87AE-C653-37D9C879FD38}"/>
              </a:ext>
            </a:extLst>
          </p:cNvPr>
          <p:cNvGrpSpPr/>
          <p:nvPr/>
        </p:nvGrpSpPr>
        <p:grpSpPr>
          <a:xfrm>
            <a:off x="770256" y="542203"/>
            <a:ext cx="6087744" cy="1200329"/>
            <a:chOff x="770256" y="542203"/>
            <a:chExt cx="6087744" cy="120032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8F38AA-82DD-43FF-31F8-044E0D70111A}"/>
                </a:ext>
              </a:extLst>
            </p:cNvPr>
            <p:cNvSpPr txBox="1">
              <a:spLocks/>
            </p:cNvSpPr>
            <p:nvPr/>
          </p:nvSpPr>
          <p:spPr>
            <a:xfrm>
              <a:off x="770256" y="542203"/>
              <a:ext cx="6087744" cy="120032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 rtlCol="0" anchor="b" anchorCtr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Bexar Central Appraisal District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783690-BFE9-F244-6382-41E934782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656748"/>
              <a:ext cx="1334579" cy="971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0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F4AE4-A944-61F1-2360-D5E9362DA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F4C9E5-FF82-ED2C-6590-0D2BA55CB916}"/>
              </a:ext>
            </a:extLst>
          </p:cNvPr>
          <p:cNvSpPr txBox="1"/>
          <p:nvPr/>
        </p:nvSpPr>
        <p:spPr>
          <a:xfrm>
            <a:off x="2286000" y="1122402"/>
            <a:ext cx="4917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How to Complete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0F9F54-771B-2A2E-0C56-27DE7AABB5A1}"/>
              </a:ext>
            </a:extLst>
          </p:cNvPr>
          <p:cNvSpPr txBox="1"/>
          <p:nvPr/>
        </p:nvSpPr>
        <p:spPr>
          <a:xfrm>
            <a:off x="1411012" y="4114800"/>
            <a:ext cx="62471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en-US" sz="1200" b="1" u="sng" dirty="0"/>
              <a:t>Section 3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Same as last year – If we do not have a recent asset detail list, this option will not be accepted </a:t>
            </a:r>
          </a:p>
          <a:p>
            <a:pPr algn="just">
              <a:buClrTx/>
            </a:pPr>
            <a:r>
              <a:rPr lang="en-US" sz="1200" b="1" u="sng" dirty="0"/>
              <a:t>Section 4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Complete the information about your property. If you sold, moved, or closed your business this is where you will inform us. </a:t>
            </a:r>
            <a:endParaRPr lang="en-US" sz="1200" b="1" u="sng" dirty="0"/>
          </a:p>
          <a:p>
            <a:pPr algn="just">
              <a:buClrTx/>
            </a:pPr>
            <a:endParaRPr lang="en-US" sz="1200" dirty="0"/>
          </a:p>
        </p:txBody>
      </p:sp>
      <p:pic>
        <p:nvPicPr>
          <p:cNvPr id="4" name="Picture 3" descr="A blue and white form with black text&#10;&#10;AI-generated content may be incorrect.">
            <a:extLst>
              <a:ext uri="{FF2B5EF4-FFF2-40B4-BE49-F238E27FC236}">
                <a16:creationId xmlns:a16="http://schemas.microsoft.com/office/drawing/2014/main" id="{5FE43664-8C8B-65ED-C8D0-8B6D8CF29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66" y="1676400"/>
            <a:ext cx="6477000" cy="214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0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379F1-C662-8689-2BC5-0F929D76A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5D0872-89F9-F80E-BF5F-E41056367FCA}"/>
              </a:ext>
            </a:extLst>
          </p:cNvPr>
          <p:cNvSpPr txBox="1"/>
          <p:nvPr/>
        </p:nvSpPr>
        <p:spPr>
          <a:xfrm>
            <a:off x="2286000" y="1122402"/>
            <a:ext cx="4917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How to Complete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4C917-7303-489C-013B-8412905D3EA2}"/>
              </a:ext>
            </a:extLst>
          </p:cNvPr>
          <p:cNvSpPr txBox="1"/>
          <p:nvPr/>
        </p:nvSpPr>
        <p:spPr>
          <a:xfrm>
            <a:off x="1410771" y="4145805"/>
            <a:ext cx="624714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en-US" sz="1200" b="1" u="sng" dirty="0"/>
              <a:t>Section 5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Would your business sell for under $20,000 or over $20,000?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b="1" dirty="0"/>
              <a:t>NEW per HB9 – Would your business sell for more or less than $125,000?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You check this box if you are </a:t>
            </a:r>
            <a:r>
              <a:rPr lang="en-US" sz="1200" b="1" dirty="0"/>
              <a:t>confirming (legally)</a:t>
            </a:r>
            <a:r>
              <a:rPr lang="en-US" sz="1200" dirty="0"/>
              <a:t> that the total value is </a:t>
            </a:r>
            <a:r>
              <a:rPr lang="en-US" sz="1200" b="1" dirty="0"/>
              <a:t>$125,000 or less</a:t>
            </a:r>
            <a:r>
              <a:rPr lang="en-US" sz="1200" dirty="0"/>
              <a:t>.</a:t>
            </a:r>
            <a:endParaRPr lang="en-US" sz="1200" b="1" dirty="0"/>
          </a:p>
          <a:p>
            <a:pPr algn="just">
              <a:buClrTx/>
            </a:pPr>
            <a:r>
              <a:rPr lang="en-US" sz="1200" b="1" u="sng" dirty="0"/>
              <a:t>Section 6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Print, sign, and date. Form only needs to be notarized if being completed by an agent and the value is over $150,000.</a:t>
            </a:r>
            <a:endParaRPr lang="en-US" sz="1200" b="1" u="sng" dirty="0"/>
          </a:p>
          <a:p>
            <a:pPr algn="just">
              <a:buClrTx/>
            </a:pPr>
            <a:endParaRPr lang="en-US" sz="1200" dirty="0"/>
          </a:p>
        </p:txBody>
      </p: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CB78877-9552-CA93-18B5-CE28F51B2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81" y="1676400"/>
            <a:ext cx="6400800" cy="237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47176C-A4E2-9F0F-0106-869D9212EFB2}"/>
                  </a:ext>
                </a:extLst>
              </p14:cNvPr>
              <p14:cNvContentPartPr/>
              <p14:nvPr/>
            </p14:nvContentPartPr>
            <p14:xfrm>
              <a:off x="1454331" y="2228674"/>
              <a:ext cx="3325680" cy="98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47176C-A4E2-9F0F-0106-869D9212EF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0331" y="2121034"/>
                <a:ext cx="34333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0CBDA2-EE55-73DA-6705-108D7EEFA1B0}"/>
                  </a:ext>
                </a:extLst>
              </p14:cNvPr>
              <p14:cNvContentPartPr/>
              <p14:nvPr/>
            </p14:nvContentPartPr>
            <p14:xfrm>
              <a:off x="4638171" y="2255314"/>
              <a:ext cx="39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0CBDA2-EE55-73DA-6705-108D7EEFA1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4171" y="2147314"/>
                <a:ext cx="111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D4E8E0-DE8B-2AB4-51A9-3686BF5EB7B4}"/>
                  </a:ext>
                </a:extLst>
              </p14:cNvPr>
              <p14:cNvContentPartPr/>
              <p14:nvPr/>
            </p14:nvContentPartPr>
            <p14:xfrm>
              <a:off x="4632771" y="225531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D4E8E0-DE8B-2AB4-51A9-3686BF5EB7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78771" y="214731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9F794F-9321-835F-E31E-FB0DCCA13FAB}"/>
                  </a:ext>
                </a:extLst>
              </p14:cNvPr>
              <p14:cNvContentPartPr/>
              <p14:nvPr/>
            </p14:nvContentPartPr>
            <p14:xfrm>
              <a:off x="1410771" y="2411914"/>
              <a:ext cx="3718800" cy="26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9F794F-9321-835F-E31E-FB0DCCA13F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56771" y="2303914"/>
                <a:ext cx="38264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2F3D9E0-2D2A-281C-0207-9724931D1E15}"/>
                  </a:ext>
                </a:extLst>
              </p14:cNvPr>
              <p14:cNvContentPartPr/>
              <p14:nvPr/>
            </p14:nvContentPartPr>
            <p14:xfrm>
              <a:off x="3021411" y="2246674"/>
              <a:ext cx="1689840" cy="43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2F3D9E0-2D2A-281C-0207-9724931D1E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67411" y="2138674"/>
                <a:ext cx="17974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47CD181-F8BF-2667-F7B3-527399354453}"/>
                  </a:ext>
                </a:extLst>
              </p14:cNvPr>
              <p14:cNvContentPartPr/>
              <p14:nvPr/>
            </p14:nvContentPartPr>
            <p14:xfrm>
              <a:off x="1445331" y="2264314"/>
              <a:ext cx="235800" cy="5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47CD181-F8BF-2667-F7B3-5273993544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91331" y="2156314"/>
                <a:ext cx="343440" cy="2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20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D82DF-DAEC-395C-1492-3D1EC459E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71CF1D2-B78A-EA56-A826-12EB8AFB1E99}"/>
              </a:ext>
            </a:extLst>
          </p:cNvPr>
          <p:cNvSpPr txBox="1"/>
          <p:nvPr/>
        </p:nvSpPr>
        <p:spPr>
          <a:xfrm>
            <a:off x="1448429" y="3810000"/>
            <a:ext cx="6247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en-US" sz="1200" b="1" u="sng" dirty="0"/>
              <a:t>Page 2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Answer the questions to the best of your ability, most of time all answers will be “No”. </a:t>
            </a:r>
          </a:p>
          <a:p>
            <a:pPr algn="just">
              <a:buClrTx/>
            </a:pPr>
            <a:endParaRPr lang="en-US" sz="1200" b="1" u="sng" dirty="0"/>
          </a:p>
          <a:p>
            <a:pPr algn="just">
              <a:buClrTx/>
            </a:pPr>
            <a:r>
              <a:rPr lang="en-US" sz="1200" b="1" u="sng" dirty="0"/>
              <a:t>Schedule A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If you selected “Under $20,000” on page one, complete this section. 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Provide a generalized description of property as well as value. </a:t>
            </a:r>
            <a:r>
              <a:rPr lang="en-US" sz="1200" i="1" dirty="0"/>
              <a:t>See image for example</a:t>
            </a:r>
            <a:r>
              <a:rPr lang="en-US" sz="1200" dirty="0"/>
              <a:t>.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If under $20,000, rendition is complete and ready to submit. 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endParaRPr lang="en-US" sz="1200" dirty="0"/>
          </a:p>
          <a:p>
            <a:pPr algn="just">
              <a:buClrTx/>
            </a:pPr>
            <a:r>
              <a:rPr lang="en-US" sz="1200" b="1" i="1" dirty="0"/>
              <a:t>If needed, attach additional sheets OR computer-generated copy list of the information.  </a:t>
            </a:r>
          </a:p>
        </p:txBody>
      </p:sp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7A12977-4738-8D29-CB19-607DAF1FF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37" y="1676400"/>
            <a:ext cx="66899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232FC69-83D7-3F1B-DADE-F24F2469C980}"/>
              </a:ext>
            </a:extLst>
          </p:cNvPr>
          <p:cNvSpPr txBox="1"/>
          <p:nvPr/>
        </p:nvSpPr>
        <p:spPr>
          <a:xfrm>
            <a:off x="1676400" y="118595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How to Complete: Under $20,000 </a:t>
            </a:r>
          </a:p>
        </p:txBody>
      </p:sp>
    </p:spTree>
    <p:extLst>
      <p:ext uri="{BB962C8B-B14F-4D97-AF65-F5344CB8AC3E}">
        <p14:creationId xmlns:p14="http://schemas.microsoft.com/office/powerpoint/2010/main" val="10161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B249C-9B48-9974-1BE5-D777105D1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A788B6-264C-94BC-5804-F458A59FDDC2}"/>
              </a:ext>
            </a:extLst>
          </p:cNvPr>
          <p:cNvSpPr txBox="1"/>
          <p:nvPr/>
        </p:nvSpPr>
        <p:spPr>
          <a:xfrm>
            <a:off x="2286000" y="1122402"/>
            <a:ext cx="491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How to Complete: Over $20,000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9FE2B-6C50-8F61-3B3A-BE2571C4BDF1}"/>
              </a:ext>
            </a:extLst>
          </p:cNvPr>
          <p:cNvSpPr txBox="1"/>
          <p:nvPr/>
        </p:nvSpPr>
        <p:spPr>
          <a:xfrm>
            <a:off x="1467698" y="4341894"/>
            <a:ext cx="62471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en-US" sz="1200" b="1" u="sng" dirty="0"/>
              <a:t>Schedule B - Inventory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Report all inventory by COST on hand as of Jan 1 (Sept. 1).</a:t>
            </a:r>
          </a:p>
          <a:p>
            <a:pPr algn="just">
              <a:buClrTx/>
            </a:pPr>
            <a:endParaRPr lang="en-US" sz="1200" b="1" u="sng" dirty="0"/>
          </a:p>
          <a:p>
            <a:pPr algn="just">
              <a:buClrTx/>
            </a:pPr>
            <a:r>
              <a:rPr lang="en-US" sz="1200" b="1" u="sng" dirty="0"/>
              <a:t>Section C – Supplies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Report what is spent in a year on supplies and divide by 12.</a:t>
            </a:r>
          </a:p>
          <a:p>
            <a:pPr algn="just">
              <a:buClrTx/>
            </a:pPr>
            <a:endParaRPr lang="en-US" sz="1200" b="1" u="sng" dirty="0"/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5B5FD0C-E7D1-E032-575E-E98175FC7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1522512"/>
            <a:ext cx="6896541" cy="258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6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69CCE-C731-7565-BF7B-E05E95DE8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2E3615-6ED2-2B65-8D47-091F6042A259}"/>
              </a:ext>
            </a:extLst>
          </p:cNvPr>
          <p:cNvSpPr txBox="1"/>
          <p:nvPr/>
        </p:nvSpPr>
        <p:spPr>
          <a:xfrm>
            <a:off x="2286000" y="1122402"/>
            <a:ext cx="491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How to Complete: Over $20,000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D8FD7F-60FC-A577-2D15-248D0E92732E}"/>
              </a:ext>
            </a:extLst>
          </p:cNvPr>
          <p:cNvSpPr txBox="1"/>
          <p:nvPr/>
        </p:nvSpPr>
        <p:spPr>
          <a:xfrm>
            <a:off x="1448428" y="3581400"/>
            <a:ext cx="6247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en-US" sz="1200" b="1" u="sng" dirty="0"/>
              <a:t>Schedule D – Vehicles, Trailers, &amp; Special Equipment 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List all vehicles used for the production of income. 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If you provide year of vehicle, make, model, and vin and we will assess your vehicle using NADA. 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If you provide year acquired and cost information, we will depreciate the vehicle utilizing our internal schedules. 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endParaRPr lang="en-US" sz="1200" dirty="0"/>
          </a:p>
          <a:p>
            <a:pPr algn="ctr">
              <a:buClrTx/>
            </a:pPr>
            <a:r>
              <a:rPr lang="en-US" sz="1200" b="1" i="1" dirty="0"/>
              <a:t>If needed, attach additional sheets OR computer-generated copy list of the information.</a:t>
            </a:r>
            <a:endParaRPr lang="en-US" sz="1200" b="1" u="sng" dirty="0"/>
          </a:p>
          <a:p>
            <a:pPr algn="just">
              <a:buClrTx/>
            </a:pPr>
            <a:endParaRPr lang="en-US" sz="1200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A69B31-5CFF-9004-C69D-FA91A2BF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560295"/>
            <a:ext cx="6934199" cy="138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4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17ED1-F814-EE6D-915B-C57D71DB9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22064-8758-8C38-1B95-E7510CBAD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-60000">
            <a:off x="1159006" y="1397948"/>
            <a:ext cx="3048194" cy="3298350"/>
          </a:xfrm>
        </p:spPr>
        <p:txBody>
          <a:bodyPr>
            <a:noAutofit/>
          </a:bodyPr>
          <a:lstStyle/>
          <a:p>
            <a:pPr algn="l"/>
            <a:r>
              <a:rPr lang="en-US" sz="1500" b="1" u="sng" dirty="0"/>
              <a:t>Schedule E – FFME &amp; Computers 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1500" dirty="0"/>
              <a:t>Provide the total cost (by year acquired) of all furniture, fixtures, machinery, equipment, and computers in possession on January 1. 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1500" dirty="0"/>
              <a:t>Other would be your leasehold equipment such as signage and light fixtures. 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en-US" sz="1500" dirty="0"/>
          </a:p>
          <a:p>
            <a:pPr algn="just">
              <a:buClrTx/>
            </a:pPr>
            <a:r>
              <a:rPr lang="en-US" sz="1400" b="1" i="1" dirty="0"/>
              <a:t>If needed, attach additional sheets OR computer-generated copy list of the information</a:t>
            </a:r>
            <a:r>
              <a:rPr lang="en-US" b="1" i="1" dirty="0"/>
              <a:t>.</a:t>
            </a:r>
            <a:endParaRPr lang="en-US" b="1" u="sng" dirty="0"/>
          </a:p>
          <a:p>
            <a:pPr algn="l">
              <a:buClrTx/>
            </a:pPr>
            <a:endParaRPr lang="en-US" sz="1500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7B43FCC-3BFA-6A92-E4D5-7C277A6ADD9E}"/>
              </a:ext>
            </a:extLst>
          </p:cNvPr>
          <p:cNvSpPr txBox="1">
            <a:spLocks/>
          </p:cNvSpPr>
          <p:nvPr/>
        </p:nvSpPr>
        <p:spPr>
          <a:xfrm rot="-60000">
            <a:off x="1118530" y="864889"/>
            <a:ext cx="3064827" cy="715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i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CBA46-1E5C-1524-9AE6-654229A2A782}"/>
              </a:ext>
            </a:extLst>
          </p:cNvPr>
          <p:cNvSpPr txBox="1"/>
          <p:nvPr/>
        </p:nvSpPr>
        <p:spPr>
          <a:xfrm>
            <a:off x="951016" y="853233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How to </a:t>
            </a:r>
            <a:r>
              <a:rPr lang="en-US" sz="1800" dirty="0">
                <a:latin typeface="+mj-lt"/>
              </a:rPr>
              <a:t>complete</a:t>
            </a:r>
            <a:r>
              <a:rPr lang="en-US" dirty="0"/>
              <a:t>: Over $</a:t>
            </a:r>
            <a:r>
              <a:rPr lang="en-US" dirty="0">
                <a:latin typeface="+mj-lt"/>
              </a:rPr>
              <a:t>20,000</a:t>
            </a:r>
          </a:p>
        </p:txBody>
      </p:sp>
      <p:pic>
        <p:nvPicPr>
          <p:cNvPr id="10" name="Picture 9" descr="A blue and white schedule&#10;&#10;AI-generated content may be incorrect.">
            <a:extLst>
              <a:ext uri="{FF2B5EF4-FFF2-40B4-BE49-F238E27FC236}">
                <a16:creationId xmlns:a16="http://schemas.microsoft.com/office/drawing/2014/main" id="{030F7818-F3EB-B4B9-BDF3-DA86062D1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471" y="853232"/>
            <a:ext cx="3644513" cy="4404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7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B427F-F07A-1CF4-ECDC-C6F211488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A87FF6-09CA-B605-23D4-5577002233A5}"/>
              </a:ext>
            </a:extLst>
          </p:cNvPr>
          <p:cNvSpPr txBox="1"/>
          <p:nvPr/>
        </p:nvSpPr>
        <p:spPr>
          <a:xfrm>
            <a:off x="2286000" y="1122402"/>
            <a:ext cx="491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How to Complete: Over $20,000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0D7CCC-2BF7-8C46-0370-C1A4E7A9E83D}"/>
              </a:ext>
            </a:extLst>
          </p:cNvPr>
          <p:cNvSpPr txBox="1"/>
          <p:nvPr/>
        </p:nvSpPr>
        <p:spPr>
          <a:xfrm>
            <a:off x="1537947" y="5089267"/>
            <a:ext cx="6247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en-US" sz="1200" b="1" dirty="0"/>
              <a:t>Note: Not all machinery and equipment utilizes the same schedule. If your business uses both heavy equipment and light machinery, please provide an asset detail listing or one may be requested. </a:t>
            </a:r>
          </a:p>
        </p:txBody>
      </p:sp>
      <p:pic>
        <p:nvPicPr>
          <p:cNvPr id="4" name="Picture 3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02D21A8C-F54E-5C53-6538-6515054EC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08" y="1526866"/>
            <a:ext cx="6019800" cy="342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1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53E80-C694-FACA-4478-5464AFB58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F3B8D0-F9E8-2D56-F049-B35463D7A088}"/>
              </a:ext>
            </a:extLst>
          </p:cNvPr>
          <p:cNvSpPr txBox="1"/>
          <p:nvPr/>
        </p:nvSpPr>
        <p:spPr>
          <a:xfrm>
            <a:off x="2286000" y="1122402"/>
            <a:ext cx="491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How to Complete: Over $20,000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12A2C-BCE5-5247-9F61-54CA2B63F7AC}"/>
              </a:ext>
            </a:extLst>
          </p:cNvPr>
          <p:cNvSpPr txBox="1"/>
          <p:nvPr/>
        </p:nvSpPr>
        <p:spPr>
          <a:xfrm>
            <a:off x="1295400" y="3962400"/>
            <a:ext cx="6247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en-US" sz="1200" b="1" u="sng" dirty="0"/>
              <a:t>Schedule F: Under Bailment, Lease, Consignment, or Other Arrangement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List any equipment that is leased or loaned to you by another party and provide the name and address of the owner of each item.</a:t>
            </a:r>
          </a:p>
          <a:p>
            <a:pPr marL="171450" indent="-1714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If over $20,000, rendition is complete and ready to submit </a:t>
            </a:r>
          </a:p>
        </p:txBody>
      </p:sp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2692738E-5103-17AC-D6D1-FD9B8B4FC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637988"/>
            <a:ext cx="6934200" cy="180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7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D73461-EEF4-43B3-B0EA-8139FA6941FB}"/>
              </a:ext>
            </a:extLst>
          </p:cNvPr>
          <p:cNvSpPr txBox="1"/>
          <p:nvPr/>
        </p:nvSpPr>
        <p:spPr>
          <a:xfrm>
            <a:off x="1371600" y="1826963"/>
            <a:ext cx="1975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Ways to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967C6-8723-4CEC-98B9-164E652C5C14}"/>
              </a:ext>
            </a:extLst>
          </p:cNvPr>
          <p:cNvSpPr txBox="1"/>
          <p:nvPr/>
        </p:nvSpPr>
        <p:spPr>
          <a:xfrm>
            <a:off x="1524000" y="2590800"/>
            <a:ext cx="609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/>
              <a:t>Business Personal Property Rendition may be filed via: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7098C-FBAD-7408-6934-316F13EF17E6}"/>
              </a:ext>
            </a:extLst>
          </p:cNvPr>
          <p:cNvSpPr txBox="1"/>
          <p:nvPr/>
        </p:nvSpPr>
        <p:spPr>
          <a:xfrm>
            <a:off x="2392837" y="312294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 Mail to: PO BOX 839946</a:t>
            </a:r>
          </a:p>
          <a:p>
            <a:r>
              <a:rPr lang="en-US" sz="1800" dirty="0"/>
              <a:t>                SAN ANTONIO, TX 78283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C0FD6-D7E1-8CA0-57DE-7A3C0A4820C3}"/>
              </a:ext>
            </a:extLst>
          </p:cNvPr>
          <p:cNvSpPr txBox="1"/>
          <p:nvPr/>
        </p:nvSpPr>
        <p:spPr>
          <a:xfrm>
            <a:off x="2389065" y="3821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 </a:t>
            </a:r>
            <a:r>
              <a:rPr lang="en-US" dirty="0"/>
              <a:t>Submit online : 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https://help.bcad.org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CA9A7-C7AA-59A3-4A62-52DD1B0BE9A8}"/>
              </a:ext>
            </a:extLst>
          </p:cNvPr>
          <p:cNvSpPr txBox="1"/>
          <p:nvPr/>
        </p:nvSpPr>
        <p:spPr>
          <a:xfrm>
            <a:off x="2438400" y="43550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 Fax: (210) 242-2452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432EA-36F7-5B6C-A775-55F8AF0EAF0B}"/>
              </a:ext>
            </a:extLst>
          </p:cNvPr>
          <p:cNvSpPr txBox="1"/>
          <p:nvPr/>
        </p:nvSpPr>
        <p:spPr>
          <a:xfrm>
            <a:off x="2425851" y="4888468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Drop off: 411 N Frio St</a:t>
            </a:r>
          </a:p>
          <a:p>
            <a:pPr lvl="2"/>
            <a:r>
              <a:rPr lang="en-US" dirty="0"/>
              <a:t>  San Antonio, TX 78207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83FD98-743C-B314-928B-EED5FD1DF923}"/>
              </a:ext>
            </a:extLst>
          </p:cNvPr>
          <p:cNvGrpSpPr/>
          <p:nvPr/>
        </p:nvGrpSpPr>
        <p:grpSpPr>
          <a:xfrm>
            <a:off x="457200" y="211255"/>
            <a:ext cx="6087744" cy="1200329"/>
            <a:chOff x="770256" y="542203"/>
            <a:chExt cx="6087744" cy="1200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3E27F6-0A49-2E54-DA20-3DBAE392E30A}"/>
                </a:ext>
              </a:extLst>
            </p:cNvPr>
            <p:cNvSpPr txBox="1">
              <a:spLocks/>
            </p:cNvSpPr>
            <p:nvPr/>
          </p:nvSpPr>
          <p:spPr>
            <a:xfrm>
              <a:off x="770256" y="542203"/>
              <a:ext cx="6087744" cy="120032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 rtlCol="0" anchor="b" anchorCtr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Bexar Central Appraisal District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911DBC-A46E-4DDB-69AE-D1D61B447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656748"/>
              <a:ext cx="1334579" cy="971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0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6B8B3-524E-4CB0-AC6A-F25489BDA479}"/>
              </a:ext>
            </a:extLst>
          </p:cNvPr>
          <p:cNvSpPr txBox="1"/>
          <p:nvPr/>
        </p:nvSpPr>
        <p:spPr>
          <a:xfrm>
            <a:off x="1752600" y="874693"/>
            <a:ext cx="5441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Rendition &amp; extension request forms are located on the bcad.org website</a:t>
            </a:r>
          </a:p>
        </p:txBody>
      </p:sp>
      <p:pic>
        <p:nvPicPr>
          <p:cNvPr id="4" name="Picture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84A6799B-9EEA-D9DF-49D2-F1990886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7" r="13077"/>
          <a:stretch>
            <a:fillRect/>
          </a:stretch>
        </p:blipFill>
        <p:spPr>
          <a:xfrm>
            <a:off x="1137225" y="1828800"/>
            <a:ext cx="6947928" cy="28830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E3831A-CCE6-0834-C9B4-FCFB8EBC327E}"/>
                  </a:ext>
                </a:extLst>
              </p14:cNvPr>
              <p14:cNvContentPartPr/>
              <p14:nvPr/>
            </p14:nvContentPartPr>
            <p14:xfrm>
              <a:off x="1323651" y="3979714"/>
              <a:ext cx="2081880" cy="9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E3831A-CCE6-0834-C9B4-FCFB8EBC32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9651" y="3871714"/>
                <a:ext cx="2189520" cy="224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E80E601-8221-DFDF-75D1-FA7E49BEB54C}"/>
              </a:ext>
            </a:extLst>
          </p:cNvPr>
          <p:cNvSpPr/>
          <p:nvPr/>
        </p:nvSpPr>
        <p:spPr>
          <a:xfrm>
            <a:off x="4038600" y="2667000"/>
            <a:ext cx="533400" cy="4364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3457F5E-9383-926C-C7D7-A447F6B926C5}"/>
                  </a:ext>
                </a:extLst>
              </p14:cNvPr>
              <p14:cNvContentPartPr/>
              <p14:nvPr/>
            </p14:nvContentPartPr>
            <p14:xfrm>
              <a:off x="5094651" y="3944794"/>
              <a:ext cx="2072880" cy="52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3457F5E-9383-926C-C7D7-A447F6B926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0651" y="3836794"/>
                <a:ext cx="2180520" cy="2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6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616B-4458-A75D-8C81-29F876B4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609600"/>
            <a:ext cx="6965245" cy="1202485"/>
          </a:xfrm>
        </p:spPr>
        <p:txBody>
          <a:bodyPr>
            <a:normAutofit/>
          </a:bodyPr>
          <a:lstStyle/>
          <a:p>
            <a:r>
              <a:rPr lang="en-US" sz="3000" dirty="0"/>
              <a:t>What is a Rendition?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B44C-735C-87DD-E00F-3B7050F4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295400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rendition is a </a:t>
            </a:r>
            <a:r>
              <a:rPr lang="en-US" b="1" dirty="0"/>
              <a:t>confidential</a:t>
            </a:r>
            <a:r>
              <a:rPr lang="en-US" dirty="0"/>
              <a:t> form that provides the Appraisal District with details about your business property to help determine its tax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submitting a rendition, you help ensure that the Appraisal District can accurately assess the value of your business personal property.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2C56AC-6261-4850-9690-A9C5DBEAEE1C}"/>
              </a:ext>
            </a:extLst>
          </p:cNvPr>
          <p:cNvSpPr txBox="1"/>
          <p:nvPr/>
        </p:nvSpPr>
        <p:spPr>
          <a:xfrm>
            <a:off x="1143000" y="934113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BUSINESS PERSONAL PROPERTY CONTACT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65B47-BE0B-F977-EA50-1A805E33B6FA}"/>
              </a:ext>
            </a:extLst>
          </p:cNvPr>
          <p:cNvSpPr txBox="1"/>
          <p:nvPr/>
        </p:nvSpPr>
        <p:spPr>
          <a:xfrm>
            <a:off x="1905000" y="4343400"/>
            <a:ext cx="6172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Quick Helpful Links</a:t>
            </a:r>
          </a:p>
          <a:p>
            <a:r>
              <a:rPr lang="en-US" sz="1400" dirty="0"/>
              <a:t>Rendition Form: </a:t>
            </a:r>
            <a:r>
              <a:rPr lang="en-US" sz="1400" dirty="0">
                <a:hlinkClick r:id="rId2"/>
              </a:rPr>
              <a:t>https://bcad.org/wp-content/uploads/2025/12/50-144_BPP_Rendition_Of_Taxable_251217.pdf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BPP Forms and Documents: </a:t>
            </a:r>
            <a:r>
              <a:rPr lang="en-US" sz="1400" dirty="0">
                <a:hlinkClick r:id="rId3"/>
              </a:rPr>
              <a:t>https://bcad.org/forms/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12591-21F0-10A5-AFF1-3A48A19BA95D}"/>
              </a:ext>
            </a:extLst>
          </p:cNvPr>
          <p:cNvSpPr txBox="1"/>
          <p:nvPr/>
        </p:nvSpPr>
        <p:spPr>
          <a:xfrm>
            <a:off x="2590800" y="1981200"/>
            <a:ext cx="4724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Website: </a:t>
            </a:r>
            <a:r>
              <a:rPr lang="en-US" dirty="0">
                <a:hlinkClick r:id="rId4"/>
              </a:rPr>
              <a:t>www.bcad.org</a:t>
            </a:r>
            <a:r>
              <a:rPr lang="en-US" dirty="0"/>
              <a:t>  </a:t>
            </a:r>
          </a:p>
          <a:p>
            <a:r>
              <a:rPr lang="en-US" dirty="0"/>
              <a:t>Mail: 	PO BOX 839946</a:t>
            </a:r>
          </a:p>
          <a:p>
            <a:r>
              <a:rPr lang="en-US" dirty="0"/>
              <a:t>          	SAN ANTONIO, TX 78283</a:t>
            </a:r>
          </a:p>
          <a:p>
            <a:r>
              <a:rPr lang="en-US" dirty="0"/>
              <a:t>Phone: 	(210) 224-2432</a:t>
            </a:r>
          </a:p>
          <a:p>
            <a:r>
              <a:rPr lang="en-US" dirty="0"/>
              <a:t>Help Center: </a:t>
            </a:r>
            <a:r>
              <a:rPr lang="en-US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https://help.bcad.org</a:t>
            </a:r>
            <a:endParaRPr lang="en-US" dirty="0"/>
          </a:p>
          <a:p>
            <a:r>
              <a:rPr lang="en-US" dirty="0"/>
              <a:t>Fax:	(210) 242-2452</a:t>
            </a:r>
          </a:p>
        </p:txBody>
      </p:sp>
    </p:spTree>
    <p:extLst>
      <p:ext uri="{BB962C8B-B14F-4D97-AF65-F5344CB8AC3E}">
        <p14:creationId xmlns:p14="http://schemas.microsoft.com/office/powerpoint/2010/main" val="33310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CF37F-986F-483B-0D41-67276981E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B64552-F21A-5727-B994-0EBE2EBF368F}"/>
              </a:ext>
            </a:extLst>
          </p:cNvPr>
          <p:cNvSpPr txBox="1"/>
          <p:nvPr/>
        </p:nvSpPr>
        <p:spPr>
          <a:xfrm>
            <a:off x="2286000" y="1122402"/>
            <a:ext cx="4917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BPP Rendition 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ACD19A-5002-6BF3-6807-1EA9E8963446}"/>
              </a:ext>
            </a:extLst>
          </p:cNvPr>
          <p:cNvSpPr txBox="1"/>
          <p:nvPr/>
        </p:nvSpPr>
        <p:spPr>
          <a:xfrm>
            <a:off x="1521289" y="3196689"/>
            <a:ext cx="62471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 </a:t>
            </a:r>
            <a:r>
              <a:rPr lang="en-US" sz="1400" b="1" dirty="0"/>
              <a:t>Business Personal Property (BPP) Rendition</a:t>
            </a:r>
            <a:r>
              <a:rPr lang="en-US" sz="1400" dirty="0"/>
              <a:t> is a form used to report all taxable property owned by your business as of January 1. This includes both </a:t>
            </a:r>
            <a:r>
              <a:rPr lang="en-US" sz="1400" b="1" dirty="0"/>
              <a:t>fixed assets</a:t>
            </a:r>
            <a:r>
              <a:rPr lang="en-US" sz="1400" dirty="0"/>
              <a:t> (e.g., furniture, machinery) and </a:t>
            </a:r>
            <a:r>
              <a:rPr lang="en-US" sz="1400" b="1" dirty="0"/>
              <a:t>inventory</a:t>
            </a:r>
            <a:r>
              <a:rPr lang="en-US" sz="1400" dirty="0"/>
              <a:t> (e.g., goods for sale).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Deadline</a:t>
            </a:r>
            <a:r>
              <a:rPr lang="en-US" sz="1400" dirty="0"/>
              <a:t>: State law requires you submit your BPP Rendition on or before </a:t>
            </a:r>
            <a:r>
              <a:rPr lang="en-US" sz="1400" b="1" dirty="0">
                <a:solidFill>
                  <a:srgbClr val="FF0000"/>
                </a:solidFill>
              </a:rPr>
              <a:t>April 15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Penalty</a:t>
            </a:r>
            <a:r>
              <a:rPr lang="en-US" sz="1400" dirty="0"/>
              <a:t>: A </a:t>
            </a:r>
            <a:r>
              <a:rPr lang="en-US" sz="1400" b="1" dirty="0"/>
              <a:t>10% penalty</a:t>
            </a:r>
            <a:r>
              <a:rPr lang="en-US" sz="1400" dirty="0"/>
              <a:t> will be added to your tax liability if you miss the filing deadline.</a:t>
            </a:r>
          </a:p>
        </p:txBody>
      </p:sp>
      <p:pic>
        <p:nvPicPr>
          <p:cNvPr id="3" name="Picture 2" descr="A blue and white grid with white text&#10;&#10;AI-generated content may be incorrect.">
            <a:extLst>
              <a:ext uri="{FF2B5EF4-FFF2-40B4-BE49-F238E27FC236}">
                <a16:creationId xmlns:a16="http://schemas.microsoft.com/office/drawing/2014/main" id="{3D8B2D3B-6050-9614-5DFD-1FAE6D1A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98713"/>
            <a:ext cx="3962399" cy="12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2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B5CF-B5F4-E468-D2FF-3ABFA4AF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en-US" sz="3000" dirty="0"/>
              <a:t>Extension Requests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F88A5-520F-2631-4511-B91A3755B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30-day extension may be requested in writing by </a:t>
            </a:r>
            <a:r>
              <a:rPr lang="en-US" b="1" dirty="0"/>
              <a:t>April 15</a:t>
            </a:r>
            <a:r>
              <a:rPr lang="en-US" b="1" baseline="30000" dirty="0"/>
              <a:t>th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 Deadline would be </a:t>
            </a:r>
            <a:r>
              <a:rPr lang="en-US" b="1" dirty="0"/>
              <a:t>May 15</a:t>
            </a:r>
            <a:r>
              <a:rPr lang="en-US" b="1" baseline="30000" dirty="0"/>
              <a:t>th</a:t>
            </a:r>
            <a:r>
              <a:rPr lang="en-US" dirty="0"/>
              <a:t>.  </a:t>
            </a:r>
          </a:p>
        </p:txBody>
      </p:sp>
      <p:pic>
        <p:nvPicPr>
          <p:cNvPr id="1026" name="Picture 2" descr="Calendar — Stock Photo © BrianAJackson #24522765">
            <a:extLst>
              <a:ext uri="{FF2B5EF4-FFF2-40B4-BE49-F238E27FC236}">
                <a16:creationId xmlns:a16="http://schemas.microsoft.com/office/drawing/2014/main" id="{1CCB2414-799C-0A6F-A723-95C5FFFD6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440" y="2853785"/>
            <a:ext cx="3200400" cy="213626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799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8600"/>
            <a:ext cx="5723468" cy="1828090"/>
          </a:xfrm>
        </p:spPr>
        <p:txBody>
          <a:bodyPr>
            <a:normAutofit/>
          </a:bodyPr>
          <a:lstStyle/>
          <a:p>
            <a:r>
              <a:rPr lang="en-US" sz="3000" dirty="0"/>
              <a:t>What is Business Personal Property?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273800" cy="1524000"/>
          </a:xfrm>
        </p:spPr>
        <p:txBody>
          <a:bodyPr anchor="ctr">
            <a:no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Tangible</a:t>
            </a:r>
            <a:r>
              <a:rPr lang="en-US" sz="2000" dirty="0">
                <a:solidFill>
                  <a:schemeClr val="tx1"/>
                </a:solidFill>
              </a:rPr>
              <a:t> property owned and used by a business for the production of income.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BPP is generally movable and is not affixed to real property (like structures and land).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Like </a:t>
            </a:r>
            <a:r>
              <a:rPr lang="en-US" sz="2000" b="1" dirty="0">
                <a:solidFill>
                  <a:schemeClr val="tx1"/>
                </a:solidFill>
              </a:rPr>
              <a:t>real property</a:t>
            </a:r>
            <a:r>
              <a:rPr lang="en-US" sz="2000" dirty="0">
                <a:solidFill>
                  <a:schemeClr val="tx1"/>
                </a:solidFill>
              </a:rPr>
              <a:t>, business personal property is taxable in Texas and is valued by the CADs. BPP is primarily composed of </a:t>
            </a:r>
            <a:r>
              <a:rPr lang="en-US" sz="2000" b="1" i="1" dirty="0">
                <a:solidFill>
                  <a:schemeClr val="tx1"/>
                </a:solidFill>
              </a:rPr>
              <a:t>Fixed assets </a:t>
            </a:r>
            <a:r>
              <a:rPr lang="en-US" sz="2000" dirty="0">
                <a:solidFill>
                  <a:schemeClr val="tx1"/>
                </a:solidFill>
              </a:rPr>
              <a:t>and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chemeClr val="tx1"/>
                </a:solidFill>
              </a:rPr>
              <a:t>Inventory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4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60000">
            <a:off x="767957" y="1937735"/>
            <a:ext cx="3757568" cy="715353"/>
          </a:xfrm>
        </p:spPr>
        <p:txBody>
          <a:bodyPr>
            <a:normAutofit/>
          </a:bodyPr>
          <a:lstStyle/>
          <a:p>
            <a:r>
              <a:rPr lang="en-US" sz="2000" dirty="0"/>
              <a:t>Business Personal Property</a:t>
            </a:r>
            <a:endParaRPr lang="en-US" sz="1200" i="1" dirty="0">
              <a:solidFill>
                <a:schemeClr val="accent1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5162" y="834799"/>
            <a:ext cx="2603157" cy="135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851265" y="2774309"/>
            <a:ext cx="3590949" cy="2972678"/>
          </a:xfrm>
        </p:spPr>
        <p:txBody>
          <a:bodyPr>
            <a:normAutofit/>
          </a:bodyPr>
          <a:lstStyle/>
          <a:p>
            <a:pPr algn="l"/>
            <a:r>
              <a:rPr lang="en-US" sz="1500" b="1" dirty="0"/>
              <a:t>Fixed Assets</a:t>
            </a:r>
            <a:r>
              <a:rPr lang="en-US" sz="1500" dirty="0"/>
              <a:t> (also called "use assets") are </a:t>
            </a:r>
            <a:r>
              <a:rPr lang="en-US" sz="1500" b="1" dirty="0"/>
              <a:t>tangible</a:t>
            </a:r>
            <a:r>
              <a:rPr lang="en-US" sz="1500" dirty="0"/>
              <a:t> items owned by a business, including:</a:t>
            </a:r>
            <a:endParaRPr lang="en-US" sz="1300" dirty="0"/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lvl="1" algn="just">
              <a:buClrTx/>
            </a:pPr>
            <a:r>
              <a:rPr lang="en-US" sz="1300" b="1" dirty="0"/>
              <a:t>Furniture</a:t>
            </a:r>
            <a:r>
              <a:rPr lang="en-US" sz="1300" dirty="0"/>
              <a:t> (e.g., office desks and chairs)</a:t>
            </a:r>
          </a:p>
          <a:p>
            <a:pPr lvl="1" algn="just">
              <a:buClrTx/>
            </a:pPr>
            <a:r>
              <a:rPr lang="en-US" sz="1300" b="1" dirty="0"/>
              <a:t>Machinery</a:t>
            </a:r>
            <a:r>
              <a:rPr lang="en-US" sz="1300" dirty="0"/>
              <a:t> (e.g., industrial machines)</a:t>
            </a:r>
          </a:p>
          <a:p>
            <a:pPr lvl="1" algn="just">
              <a:buClrTx/>
            </a:pPr>
            <a:r>
              <a:rPr lang="en-US" sz="1300" b="1" dirty="0"/>
              <a:t>Office Equipment</a:t>
            </a:r>
            <a:r>
              <a:rPr lang="en-US" sz="1300" dirty="0"/>
              <a:t> (e.g., printers, copiers)</a:t>
            </a:r>
          </a:p>
          <a:p>
            <a:pPr lvl="1" algn="just">
              <a:buClrTx/>
            </a:pPr>
            <a:r>
              <a:rPr lang="en-US" sz="1300" b="1" dirty="0"/>
              <a:t>Vehicles</a:t>
            </a:r>
            <a:r>
              <a:rPr lang="en-US" sz="1300" dirty="0"/>
              <a:t> (e.g., trucks, trailers)</a:t>
            </a:r>
          </a:p>
          <a:p>
            <a:pPr lvl="1" algn="just">
              <a:buClrTx/>
            </a:pPr>
            <a:r>
              <a:rPr lang="en-US" sz="1300" b="1" dirty="0"/>
              <a:t>Aircraft and Watercraft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77" y="1009020"/>
            <a:ext cx="2424112" cy="12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39" y="3726179"/>
            <a:ext cx="2476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99357"/>
            <a:ext cx="32480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75" y="922672"/>
            <a:ext cx="2281881" cy="130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1071" y="2873624"/>
            <a:ext cx="3048891" cy="3298350"/>
          </a:xfrm>
        </p:spPr>
        <p:txBody>
          <a:bodyPr>
            <a:noAutofit/>
          </a:bodyPr>
          <a:lstStyle/>
          <a:p>
            <a:r>
              <a:rPr lang="en-US" sz="1500" u="sng" dirty="0"/>
              <a:t>Inventory &amp; Supplies</a:t>
            </a:r>
          </a:p>
          <a:p>
            <a:pPr algn="l"/>
            <a:br>
              <a:rPr lang="en-US" sz="1500" dirty="0"/>
            </a:br>
            <a:r>
              <a:rPr lang="en-US" sz="1500" dirty="0"/>
              <a:t>Inventory refers to goods held by a business for </a:t>
            </a:r>
            <a:r>
              <a:rPr lang="en-US" sz="1500" b="1" dirty="0"/>
              <a:t>consumption</a:t>
            </a:r>
            <a:r>
              <a:rPr lang="en-US" sz="1500" dirty="0"/>
              <a:t>, </a:t>
            </a:r>
            <a:r>
              <a:rPr lang="en-US" sz="1500" b="1" dirty="0"/>
              <a:t>processing</a:t>
            </a:r>
            <a:r>
              <a:rPr lang="en-US" sz="1500" dirty="0"/>
              <a:t>, or </a:t>
            </a:r>
            <a:r>
              <a:rPr lang="en-US" sz="1500" b="1" dirty="0"/>
              <a:t>sale</a:t>
            </a:r>
            <a:r>
              <a:rPr lang="en-US" sz="1500" dirty="0"/>
              <a:t>. This includes:</a:t>
            </a:r>
          </a:p>
          <a:p>
            <a:endParaRPr lang="en-US" sz="1500" dirty="0"/>
          </a:p>
          <a:p>
            <a:r>
              <a:rPr lang="en-US" sz="1500" dirty="0"/>
              <a:t>Raw materials</a:t>
            </a:r>
          </a:p>
          <a:p>
            <a:r>
              <a:rPr lang="en-US" sz="1500" dirty="0"/>
              <a:t>Unfinished goods</a:t>
            </a:r>
          </a:p>
          <a:p>
            <a:r>
              <a:rPr lang="en-US" sz="1500" dirty="0"/>
              <a:t>Finished goods</a:t>
            </a:r>
          </a:p>
          <a:p>
            <a:r>
              <a:rPr lang="en-US" sz="1500" dirty="0"/>
              <a:t>Goods held for sale</a:t>
            </a:r>
          </a:p>
          <a:p>
            <a:r>
              <a:rPr lang="en-US" sz="1500" dirty="0"/>
              <a:t>Consigned goods</a:t>
            </a:r>
          </a:p>
          <a:p>
            <a:r>
              <a:rPr lang="en-US" sz="1500" dirty="0"/>
              <a:t>Floor-planned goods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1" y="961220"/>
            <a:ext cx="2971800" cy="147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1" y="4267200"/>
            <a:ext cx="27336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22383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6C6086D5-605A-7BB5-FE44-AD68DD2DE481}"/>
              </a:ext>
            </a:extLst>
          </p:cNvPr>
          <p:cNvSpPr txBox="1">
            <a:spLocks/>
          </p:cNvSpPr>
          <p:nvPr/>
        </p:nvSpPr>
        <p:spPr>
          <a:xfrm rot="-60000">
            <a:off x="1110464" y="2067575"/>
            <a:ext cx="3064827" cy="715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BPP continued…</a:t>
            </a:r>
            <a:endParaRPr lang="en-US" sz="12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B7A6B-6A55-656A-F2FC-FB75B48EB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398AB-A0B3-9267-5B38-77DE081C5CF3}"/>
              </a:ext>
            </a:extLst>
          </p:cNvPr>
          <p:cNvSpPr txBox="1"/>
          <p:nvPr/>
        </p:nvSpPr>
        <p:spPr>
          <a:xfrm>
            <a:off x="2286000" y="1122402"/>
            <a:ext cx="4917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How to Complete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19938-F3EF-E55C-5538-E081FEFA5C50}"/>
              </a:ext>
            </a:extLst>
          </p:cNvPr>
          <p:cNvSpPr txBox="1"/>
          <p:nvPr/>
        </p:nvSpPr>
        <p:spPr>
          <a:xfrm>
            <a:off x="1295400" y="4166300"/>
            <a:ext cx="62471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u="sng" dirty="0"/>
              <a:t>Section 1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US" sz="1400" dirty="0"/>
              <a:t>Name of Business (DBA) and location of the property.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US" sz="1400" dirty="0"/>
              <a:t>If the form is prepopulated, please review ownership and business location.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US" sz="1400" dirty="0"/>
              <a:t>Provide email address and phone number so we can contact you with any questions.  </a:t>
            </a:r>
          </a:p>
          <a:p>
            <a:endParaRPr lang="en-US" sz="1400" dirty="0"/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D8671AFD-828D-4CB4-4A82-8DE6224A9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429" y="1680754"/>
            <a:ext cx="6247141" cy="224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EA037-0B9F-7C9E-8F7A-22E5CFE0E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91C320-414A-5A1F-B367-40A9FA1F9490}"/>
              </a:ext>
            </a:extLst>
          </p:cNvPr>
          <p:cNvSpPr txBox="1"/>
          <p:nvPr/>
        </p:nvSpPr>
        <p:spPr>
          <a:xfrm>
            <a:off x="2286000" y="1122402"/>
            <a:ext cx="4917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How to Complete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299BB-14F1-30F8-1168-87B9133E67FF}"/>
              </a:ext>
            </a:extLst>
          </p:cNvPr>
          <p:cNvSpPr txBox="1"/>
          <p:nvPr/>
        </p:nvSpPr>
        <p:spPr>
          <a:xfrm>
            <a:off x="1262520" y="3597360"/>
            <a:ext cx="6247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en-US" sz="1200" b="1" u="sng" dirty="0"/>
              <a:t>Section 2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Indicate who is completing the form 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Please give us the mailing address you would like to receive your correspondence. 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Are you a related business entity?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Example: A parent company, a subsidiary, a company with the same owners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Are you a secured party with a security interest in the property?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Do you have a legal financial claim on this property (like a loan or lien), and is the property worth more than $50,000 when new?</a:t>
            </a:r>
          </a:p>
          <a:p>
            <a:pPr algn="just">
              <a:buClrTx/>
            </a:pPr>
            <a:endParaRPr lang="en-US" sz="1200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EEDC3C4-CF9D-4221-4B10-EEC39905E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65" y="1752600"/>
            <a:ext cx="6666870" cy="159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6BAAA8-3F2B-CB81-DB48-4166234CBBCF}"/>
                  </a:ext>
                </a:extLst>
              </p14:cNvPr>
              <p14:cNvContentPartPr/>
              <p14:nvPr/>
            </p14:nvContentPartPr>
            <p14:xfrm>
              <a:off x="1253811" y="2882434"/>
              <a:ext cx="1177200" cy="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6BAAA8-3F2B-CB81-DB48-4166234CBB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811" y="2666434"/>
                <a:ext cx="128484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50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3818</TotalTime>
  <Words>1556</Words>
  <Application>Microsoft Office PowerPoint</Application>
  <PresentationFormat>On-screen Show (4:3)</PresentationFormat>
  <Paragraphs>161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Pushpin</vt:lpstr>
      <vt:lpstr>PowerPoint Presentation</vt:lpstr>
      <vt:lpstr>What is a Rendition? </vt:lpstr>
      <vt:lpstr>PowerPoint Presentation</vt:lpstr>
      <vt:lpstr>Extension Requests </vt:lpstr>
      <vt:lpstr>What is Business Personal Property?</vt:lpstr>
      <vt:lpstr>Business Personal Property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Rodriguez</dc:creator>
  <cp:lastModifiedBy>Kellie Maddux</cp:lastModifiedBy>
  <cp:revision>116</cp:revision>
  <cp:lastPrinted>2021-02-08T15:31:41Z</cp:lastPrinted>
  <dcterms:created xsi:type="dcterms:W3CDTF">2019-03-06T19:33:56Z</dcterms:created>
  <dcterms:modified xsi:type="dcterms:W3CDTF">2026-01-22T16:28:32Z</dcterms:modified>
</cp:coreProperties>
</file>